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7/3/2019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7/3/2019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7/3/2019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7/3/2019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228600" y="457200"/>
            <a:ext cx="8534400" cy="14573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marL="457200" indent="-457200" algn="just">
              <a:lnSpc>
                <a:spcPct val="200000"/>
              </a:lnSpc>
              <a:buFont typeface="Arial" pitchFamily="34" charset="0"/>
              <a:buChar char="•"/>
              <a:defRPr/>
            </a:pPr>
            <a:r>
              <a:rPr lang="en-US" sz="2400" b="0" dirty="0">
                <a:latin typeface="Times New Roman" pitchFamily="18" charset="0"/>
                <a:cs typeface="Times New Roman" pitchFamily="18" charset="0"/>
              </a:rPr>
              <a:t>We have to develop a base line data on the analysis of food and non-food products in the country (Total Halal).</a:t>
            </a:r>
          </a:p>
        </p:txBody>
      </p:sp>
      <p:sp>
        <p:nvSpPr>
          <p:cNvPr id="3" name="Rectangle 11"/>
          <p:cNvSpPr>
            <a:spLocks noChangeArrowheads="1"/>
          </p:cNvSpPr>
          <p:nvPr/>
        </p:nvSpPr>
        <p:spPr bwMode="auto">
          <a:xfrm>
            <a:off x="228600" y="2057400"/>
            <a:ext cx="8534400" cy="14573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marL="457200" indent="-457200" algn="just">
              <a:lnSpc>
                <a:spcPct val="200000"/>
              </a:lnSpc>
              <a:buFont typeface="Arial" pitchFamily="34" charset="0"/>
              <a:buChar char="•"/>
              <a:defRPr/>
            </a:pPr>
            <a:r>
              <a:rPr lang="en-US" sz="2400" b="0" dirty="0">
                <a:latin typeface="Times New Roman" pitchFamily="18" charset="0"/>
                <a:cs typeface="Times New Roman" pitchFamily="18" charset="0"/>
              </a:rPr>
              <a:t>We also have to encourage the developing of rapid detection tools for Najis materials. </a:t>
            </a:r>
          </a:p>
        </p:txBody>
      </p:sp>
      <p:sp>
        <p:nvSpPr>
          <p:cNvPr id="5" name="Rectangle 11"/>
          <p:cNvSpPr>
            <a:spLocks noChangeArrowheads="1"/>
          </p:cNvSpPr>
          <p:nvPr/>
        </p:nvSpPr>
        <p:spPr bwMode="auto">
          <a:xfrm>
            <a:off x="228600" y="3748088"/>
            <a:ext cx="8534400" cy="2195512"/>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marL="457200" indent="-457200" algn="just">
              <a:lnSpc>
                <a:spcPct val="200000"/>
              </a:lnSpc>
              <a:buFont typeface="Arial" pitchFamily="34" charset="0"/>
              <a:buChar char="•"/>
              <a:defRPr/>
            </a:pPr>
            <a:r>
              <a:rPr lang="en-US" sz="2400" b="0" dirty="0">
                <a:latin typeface="Times New Roman" pitchFamily="18" charset="0"/>
                <a:cs typeface="Times New Roman" pitchFamily="18" charset="0"/>
              </a:rPr>
              <a:t>The presence of Halal reference laboratory will help the public, government control agencies, and private sector in assuring the Halalness of Halal products.</a:t>
            </a: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381000" y="1371600"/>
            <a:ext cx="8534400" cy="3246438"/>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lnSpc>
                <a:spcPct val="150000"/>
              </a:lnSpc>
              <a:defRPr/>
            </a:pPr>
            <a:r>
              <a:rPr lang="en-US" sz="2800" b="0" dirty="0">
                <a:latin typeface="Times New Roman" pitchFamily="18" charset="0"/>
                <a:cs typeface="Times New Roman" pitchFamily="18" charset="0"/>
              </a:rPr>
              <a:t>We have to introduce Halal Departments within government control agencies, colleges and research centers to oversee compliance with Halal guidelines, and to run R&amp;D in Halal field. In addition, the idea of establishing a Halal College in the west is a fantastic idea.</a:t>
            </a:r>
          </a:p>
        </p:txBody>
      </p:sp>
      <p:sp>
        <p:nvSpPr>
          <p:cNvPr id="8" name="Rectangle 11"/>
          <p:cNvSpPr>
            <a:spLocks noChangeArrowheads="1"/>
          </p:cNvSpPr>
          <p:nvPr/>
        </p:nvSpPr>
        <p:spPr bwMode="auto">
          <a:xfrm>
            <a:off x="152400" y="4813518"/>
            <a:ext cx="8915400" cy="1569660"/>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2400" b="0" dirty="0">
                <a:latin typeface="Times New Roman" pitchFamily="18" charset="0"/>
                <a:cs typeface="Times New Roman" pitchFamily="18" charset="0"/>
              </a:rPr>
              <a:t>This can be achieved by inviting key leaders of academic and research centers to discover the scientific and research potential in the universities and colleges in the leading countries in Halal research such as Malaysia and Indonesia.</a:t>
            </a:r>
          </a:p>
        </p:txBody>
      </p:sp>
      <p:sp>
        <p:nvSpPr>
          <p:cNvPr id="6" name="Rectangle 11"/>
          <p:cNvSpPr>
            <a:spLocks noChangeArrowheads="1"/>
          </p:cNvSpPr>
          <p:nvPr/>
        </p:nvSpPr>
        <p:spPr bwMode="auto">
          <a:xfrm>
            <a:off x="381000" y="381000"/>
            <a:ext cx="7315200" cy="584775"/>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Halal academic and research centers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304800" y="1524000"/>
            <a:ext cx="8534400" cy="1569660"/>
          </a:xfrm>
          <a:prstGeom prst="rect">
            <a:avLst/>
          </a:prstGeom>
          <a:solidFill>
            <a:srgbClr val="00B0F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A Mufti is a must to direct all activities of Halal activities of groups, and to develop Halal guidelines that are 100% compliance with Shariah.</a:t>
            </a:r>
          </a:p>
        </p:txBody>
      </p:sp>
      <p:sp>
        <p:nvSpPr>
          <p:cNvPr id="8" name="Rectangle 11"/>
          <p:cNvSpPr>
            <a:spLocks noChangeArrowheads="1"/>
          </p:cNvSpPr>
          <p:nvPr/>
        </p:nvSpPr>
        <p:spPr bwMode="auto">
          <a:xfrm>
            <a:off x="304800" y="3309938"/>
            <a:ext cx="8534400" cy="2554545"/>
          </a:xfrm>
          <a:prstGeom prst="rect">
            <a:avLst/>
          </a:prstGeom>
          <a:solidFill>
            <a:srgbClr val="00B0F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We have to call upon the formation of a well qualified &amp; reference international Halal Ifta committee that based its decisions on proof from Quran and Sunnah and well established scientific facts.</a:t>
            </a:r>
          </a:p>
        </p:txBody>
      </p:sp>
      <p:sp>
        <p:nvSpPr>
          <p:cNvPr id="7" name="Rectangle 11"/>
          <p:cNvSpPr>
            <a:spLocks noChangeArrowheads="1"/>
          </p:cNvSpPr>
          <p:nvPr/>
        </p:nvSpPr>
        <p:spPr bwMode="auto">
          <a:xfrm>
            <a:off x="381000" y="4572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Halal Ifta Committee</a:t>
            </a: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nvSpPr>
        <p:spPr bwMode="auto">
          <a:xfrm>
            <a:off x="228600" y="1447800"/>
            <a:ext cx="8534400" cy="1481138"/>
          </a:xfrm>
          <a:prstGeom prst="rect">
            <a:avLst/>
          </a:prstGeom>
          <a:solidFill>
            <a:srgbClr val="00B0F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nSpc>
                <a:spcPct val="150000"/>
              </a:lnSpc>
              <a:defRPr/>
            </a:pPr>
            <a:r>
              <a:rPr lang="en-US" sz="3200" b="0" dirty="0">
                <a:solidFill>
                  <a:schemeClr val="bg1"/>
                </a:solidFill>
                <a:latin typeface="Times New Roman" pitchFamily="18" charset="0"/>
                <a:cs typeface="Times New Roman" pitchFamily="18" charset="0"/>
              </a:rPr>
              <a:t>We have to outsource funds that push forward the wheel of Macro-and MicroHalal*.</a:t>
            </a:r>
          </a:p>
        </p:txBody>
      </p:sp>
      <p:sp>
        <p:nvSpPr>
          <p:cNvPr id="7" name="Rectangle 11"/>
          <p:cNvSpPr>
            <a:spLocks noChangeArrowheads="1"/>
          </p:cNvSpPr>
          <p:nvPr/>
        </p:nvSpPr>
        <p:spPr bwMode="auto">
          <a:xfrm>
            <a:off x="228600" y="5613400"/>
            <a:ext cx="8534400" cy="1016000"/>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2000" b="0" dirty="0">
                <a:latin typeface="Times New Roman" pitchFamily="18" charset="0"/>
                <a:cs typeface="Times New Roman" pitchFamily="18" charset="0"/>
              </a:rPr>
              <a:t>*MacroHalal: tackling Halal from the outside, i.e. strategic issues such as stunning law enforcements. *MicroHalal: tackling Halal from the inside, e.g. Halal chain integrity, and Halal researches.</a:t>
            </a:r>
          </a:p>
        </p:txBody>
      </p:sp>
      <p:sp>
        <p:nvSpPr>
          <p:cNvPr id="9" name="Rectangle 11"/>
          <p:cNvSpPr>
            <a:spLocks noChangeArrowheads="1"/>
          </p:cNvSpPr>
          <p:nvPr/>
        </p:nvSpPr>
        <p:spPr bwMode="auto">
          <a:xfrm>
            <a:off x="381000" y="4572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Fund raising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1"/>
          <p:cNvSpPr>
            <a:spLocks noChangeArrowheads="1"/>
          </p:cNvSpPr>
          <p:nvPr/>
        </p:nvSpPr>
        <p:spPr bwMode="auto">
          <a:xfrm>
            <a:off x="228600" y="1371600"/>
            <a:ext cx="8534400" cy="2219325"/>
          </a:xfrm>
          <a:prstGeom prst="rect">
            <a:avLst/>
          </a:prstGeom>
          <a:solidFill>
            <a:srgbClr val="00B0F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3200" b="0" dirty="0">
                <a:solidFill>
                  <a:schemeClr val="bg1"/>
                </a:solidFill>
                <a:latin typeface="Times New Roman" pitchFamily="18" charset="0"/>
                <a:cs typeface="Times New Roman" pitchFamily="18" charset="0"/>
              </a:rPr>
              <a:t>We must provide a range of Halal services and Halal marketing managers &amp; techno economic services to support investments in Halal. </a:t>
            </a:r>
          </a:p>
        </p:txBody>
      </p:sp>
      <p:sp>
        <p:nvSpPr>
          <p:cNvPr id="11" name="Rectangle 11"/>
          <p:cNvSpPr>
            <a:spLocks noChangeArrowheads="1"/>
          </p:cNvSpPr>
          <p:nvPr/>
        </p:nvSpPr>
        <p:spPr bwMode="auto">
          <a:xfrm>
            <a:off x="381000" y="4572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Managements &amp; Techno economic services</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ChangeArrowheads="1"/>
          </p:cNvSpPr>
          <p:nvPr/>
        </p:nvSpPr>
        <p:spPr bwMode="auto">
          <a:xfrm>
            <a:off x="304800" y="1371600"/>
            <a:ext cx="8534400" cy="2600199"/>
          </a:xfrm>
          <a:prstGeom prst="rect">
            <a:avLst/>
          </a:prstGeom>
          <a:solidFill>
            <a:srgbClr val="00B0F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2800" b="0" dirty="0">
                <a:solidFill>
                  <a:schemeClr val="bg1"/>
                </a:solidFill>
                <a:latin typeface="Times New Roman" pitchFamily="18" charset="0"/>
                <a:cs typeface="Times New Roman" pitchFamily="18" charset="0"/>
              </a:rPr>
              <a:t>We have to increase the awareness of Halal among decision makers of Muslim countries with specific emphasis on GCC countries being the main importers from non-Muslim countries.</a:t>
            </a:r>
          </a:p>
        </p:txBody>
      </p:sp>
      <p:sp>
        <p:nvSpPr>
          <p:cNvPr id="10" name="Rectangle 11"/>
          <p:cNvSpPr>
            <a:spLocks noChangeArrowheads="1"/>
          </p:cNvSpPr>
          <p:nvPr/>
        </p:nvSpPr>
        <p:spPr bwMode="auto">
          <a:xfrm>
            <a:off x="304800" y="4191000"/>
            <a:ext cx="8534400" cy="1953868"/>
          </a:xfrm>
          <a:prstGeom prst="rect">
            <a:avLst/>
          </a:prstGeom>
          <a:solidFill>
            <a:srgbClr val="00B0F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2800" b="0" dirty="0">
                <a:solidFill>
                  <a:schemeClr val="bg1"/>
                </a:solidFill>
                <a:latin typeface="Times New Roman" pitchFamily="18" charset="0"/>
                <a:cs typeface="Times New Roman" pitchFamily="18" charset="0"/>
              </a:rPr>
              <a:t>We have to launch an international multilingual TV satellite channels/websites to increase Halal awareness among consumers worldwide. </a:t>
            </a:r>
          </a:p>
        </p:txBody>
      </p:sp>
      <p:sp>
        <p:nvSpPr>
          <p:cNvPr id="11" name="Rectangle 11"/>
          <p:cNvSpPr>
            <a:spLocks noChangeArrowheads="1"/>
          </p:cNvSpPr>
          <p:nvPr/>
        </p:nvSpPr>
        <p:spPr bwMode="auto">
          <a:xfrm>
            <a:off x="381000" y="4572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Halal Awareness</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209550" y="2895600"/>
            <a:ext cx="8534400" cy="2958502"/>
          </a:xfrm>
          <a:prstGeom prst="rect">
            <a:avLst/>
          </a:prstGeom>
          <a:solidFill>
            <a:srgbClr val="00B0F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3200" b="0" dirty="0">
                <a:solidFill>
                  <a:schemeClr val="bg1"/>
                </a:solidFill>
                <a:latin typeface="Times New Roman" pitchFamily="18" charset="0"/>
                <a:cs typeface="Times New Roman" pitchFamily="18" charset="0"/>
              </a:rPr>
              <a:t>Technicians of certain specializations are indeed needed to support R&amp;D Halal projects in for example: laboratory analysis, stunning projects, food processing and drugs applications, </a:t>
            </a:r>
          </a:p>
        </p:txBody>
      </p:sp>
      <p:sp>
        <p:nvSpPr>
          <p:cNvPr id="12" name="Rectangle 11"/>
          <p:cNvSpPr>
            <a:spLocks noChangeArrowheads="1"/>
          </p:cNvSpPr>
          <p:nvPr/>
        </p:nvSpPr>
        <p:spPr bwMode="auto">
          <a:xfrm>
            <a:off x="381000" y="457200"/>
            <a:ext cx="7315200" cy="2062103"/>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Calibri" pitchFamily="34" charset="0"/>
                <a:cs typeface="Calibri" pitchFamily="34" charset="0"/>
              </a:rPr>
              <a:t>Laboratory Technicians</a:t>
            </a:r>
          </a:p>
          <a:p>
            <a:pPr algn="just">
              <a:defRPr/>
            </a:pPr>
            <a:r>
              <a:rPr lang="en-US" sz="3200" b="0" dirty="0">
                <a:solidFill>
                  <a:schemeClr val="bg1"/>
                </a:solidFill>
                <a:latin typeface="Calibri" pitchFamily="34" charset="0"/>
                <a:cs typeface="Calibri" pitchFamily="34" charset="0"/>
              </a:rPr>
              <a:t>Electrical Engineer</a:t>
            </a:r>
          </a:p>
          <a:p>
            <a:pPr algn="just">
              <a:defRPr/>
            </a:pPr>
            <a:r>
              <a:rPr lang="en-US" sz="3200" b="0" dirty="0">
                <a:solidFill>
                  <a:schemeClr val="bg1"/>
                </a:solidFill>
                <a:latin typeface="Calibri" pitchFamily="34" charset="0"/>
                <a:cs typeface="Calibri" pitchFamily="34" charset="0"/>
              </a:rPr>
              <a:t>Food technologist</a:t>
            </a:r>
          </a:p>
          <a:p>
            <a:pPr algn="just">
              <a:defRPr/>
            </a:pPr>
            <a:r>
              <a:rPr lang="en-US" sz="3200" b="0" dirty="0">
                <a:solidFill>
                  <a:schemeClr val="bg1"/>
                </a:solidFill>
                <a:latin typeface="Calibri" pitchFamily="34" charset="0"/>
                <a:cs typeface="Calibri" pitchFamily="34" charset="0"/>
              </a:rPr>
              <a:t>Pharmacologist</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381000" y="476250"/>
            <a:ext cx="8191500" cy="523875"/>
          </a:xfrm>
          <a:prstGeom prst="rect">
            <a:avLst/>
          </a:prstGeom>
          <a:solidFill>
            <a:srgbClr val="00B050"/>
          </a:solidFill>
          <a:ln w="9525">
            <a:noFill/>
            <a:miter lim="800000"/>
            <a:headEnd/>
            <a:tailEnd/>
          </a:ln>
        </p:spPr>
        <p:txBody>
          <a:bodyPr>
            <a:spAutoFit/>
          </a:bodyPr>
          <a:lstStyle/>
          <a:p>
            <a:pPr algn="ctr"/>
            <a:r>
              <a:rPr lang="en-US" sz="2800">
                <a:solidFill>
                  <a:schemeClr val="bg1"/>
                </a:solidFill>
                <a:latin typeface="Calibri" pitchFamily="34" charset="0"/>
              </a:rPr>
              <a:t>Conclusions</a:t>
            </a:r>
          </a:p>
        </p:txBody>
      </p:sp>
      <p:sp>
        <p:nvSpPr>
          <p:cNvPr id="5" name="Rectangle 3"/>
          <p:cNvSpPr>
            <a:spLocks noChangeArrowheads="1"/>
          </p:cNvSpPr>
          <p:nvPr/>
        </p:nvSpPr>
        <p:spPr bwMode="auto">
          <a:xfrm>
            <a:off x="381000" y="1123950"/>
            <a:ext cx="8191500" cy="3409950"/>
          </a:xfrm>
          <a:prstGeom prst="rect">
            <a:avLst/>
          </a:prstGeom>
          <a:solidFill>
            <a:schemeClr val="bg1">
              <a:lumMod val="95000"/>
            </a:schemeClr>
          </a:solidFill>
          <a:ln>
            <a:noFill/>
          </a:ln>
        </p:spPr>
        <p:txBody>
          <a:bodyPr>
            <a:spAutoFit/>
          </a:bodyPr>
          <a:lstStyle/>
          <a:p>
            <a:pPr marL="514350" indent="-514350" algn="just">
              <a:lnSpc>
                <a:spcPct val="150000"/>
              </a:lnSpc>
              <a:spcBef>
                <a:spcPts val="600"/>
              </a:spcBef>
              <a:buFont typeface="+mj-lt"/>
              <a:buAutoNum type="arabicPeriod"/>
              <a:defRPr/>
            </a:pPr>
            <a:r>
              <a:rPr lang="en-US" sz="2800" b="0" dirty="0">
                <a:latin typeface="Calibri" pitchFamily="34" charset="0"/>
                <a:cs typeface="Calibri" pitchFamily="34" charset="0"/>
              </a:rPr>
              <a:t>A collaborative efforts of multidisciplinary team is necessary to carry out a successful R&amp;D Halal project. </a:t>
            </a:r>
          </a:p>
          <a:p>
            <a:pPr marL="514350" indent="-514350" algn="just">
              <a:lnSpc>
                <a:spcPct val="150000"/>
              </a:lnSpc>
              <a:spcBef>
                <a:spcPts val="600"/>
              </a:spcBef>
              <a:buFont typeface="+mj-lt"/>
              <a:buAutoNum type="arabicPeriod"/>
              <a:defRPr/>
            </a:pPr>
            <a:r>
              <a:rPr lang="en-US" sz="2800" b="0" dirty="0">
                <a:latin typeface="Calibri" pitchFamily="34" charset="0"/>
                <a:cs typeface="Calibri" pitchFamily="34" charset="0"/>
              </a:rPr>
              <a:t>A supported team is also required to facilitate the needs of Nucleus working group for Halal research. </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http://www.trekzone.ca/files/images/GreenAppleFacts.jpg"/>
          <p:cNvPicPr>
            <a:picLocks noChangeAspect="1" noChangeArrowheads="1"/>
          </p:cNvPicPr>
          <p:nvPr/>
        </p:nvPicPr>
        <p:blipFill>
          <a:blip r:embed="rId2"/>
          <a:srcRect/>
          <a:stretch>
            <a:fillRect/>
          </a:stretch>
        </p:blipFill>
        <p:spPr bwMode="auto">
          <a:xfrm>
            <a:off x="552450" y="844550"/>
            <a:ext cx="2054225" cy="1752600"/>
          </a:xfrm>
          <a:prstGeom prst="rect">
            <a:avLst/>
          </a:prstGeom>
          <a:noFill/>
          <a:ln w="9525">
            <a:noFill/>
            <a:miter lim="800000"/>
            <a:headEnd/>
            <a:tailEnd/>
          </a:ln>
        </p:spPr>
      </p:pic>
      <p:pic>
        <p:nvPicPr>
          <p:cNvPr id="20483" name="Picture 6" descr="4"/>
          <p:cNvPicPr>
            <a:picLocks noChangeAspect="1" noChangeArrowheads="1"/>
          </p:cNvPicPr>
          <p:nvPr/>
        </p:nvPicPr>
        <p:blipFill>
          <a:blip r:embed="rId3"/>
          <a:srcRect/>
          <a:stretch>
            <a:fillRect/>
          </a:stretch>
        </p:blipFill>
        <p:spPr bwMode="auto">
          <a:xfrm>
            <a:off x="4057650" y="6350"/>
            <a:ext cx="5448300" cy="6845300"/>
          </a:xfrm>
          <a:prstGeom prst="rect">
            <a:avLst/>
          </a:prstGeom>
          <a:noFill/>
          <a:ln w="28575">
            <a:noFill/>
            <a:miter lim="800000"/>
            <a:headEnd/>
            <a:tailEnd/>
          </a:ln>
        </p:spPr>
      </p:pic>
      <p:sp>
        <p:nvSpPr>
          <p:cNvPr id="20484" name="Text Box 4"/>
          <p:cNvSpPr txBox="1">
            <a:spLocks noChangeArrowheads="1"/>
          </p:cNvSpPr>
          <p:nvPr/>
        </p:nvSpPr>
        <p:spPr bwMode="auto">
          <a:xfrm>
            <a:off x="142844" y="2574925"/>
            <a:ext cx="3429000" cy="708025"/>
          </a:xfrm>
          <a:prstGeom prst="rect">
            <a:avLst/>
          </a:prstGeom>
          <a:noFill/>
          <a:ln w="254000">
            <a:noFill/>
            <a:miter lim="800000"/>
            <a:headEnd/>
            <a:tailEnd/>
          </a:ln>
        </p:spPr>
        <p:txBody>
          <a:bodyPr>
            <a:spAutoFit/>
          </a:bodyPr>
          <a:lstStyle/>
          <a:p>
            <a:pPr algn="ctr" rtl="1"/>
            <a:r>
              <a:rPr lang="ar-SA" altLang="en-US" sz="2000" dirty="0">
                <a:solidFill>
                  <a:srgbClr val="0070C0"/>
                </a:solidFill>
                <a:latin typeface="Times New Roman" pitchFamily="18" charset="0"/>
                <a:ea typeface="MS PGothic" pitchFamily="34" charset="-128"/>
                <a:cs typeface="Simplified Arabic" pitchFamily="18" charset="-78"/>
              </a:rPr>
              <a:t>سبحنك اللهم وبحمدك أشهد أن لا إله إلا أنت، أستغفرك وأتوب إليك</a:t>
            </a:r>
            <a:endParaRPr lang="en-US" altLang="en-US" sz="2000" dirty="0">
              <a:solidFill>
                <a:srgbClr val="0070C0"/>
              </a:solidFill>
              <a:latin typeface="Times New Roman" pitchFamily="18" charset="0"/>
              <a:ea typeface="MS PGothic" pitchFamily="34" charset="-128"/>
              <a:cs typeface="Simplified Arabic" pitchFamily="18" charset="-78"/>
            </a:endParaRPr>
          </a:p>
        </p:txBody>
      </p:sp>
      <p:sp>
        <p:nvSpPr>
          <p:cNvPr id="20486" name="Text Box 79"/>
          <p:cNvSpPr txBox="1">
            <a:spLocks noChangeArrowheads="1"/>
          </p:cNvSpPr>
          <p:nvPr/>
        </p:nvSpPr>
        <p:spPr bwMode="auto">
          <a:xfrm>
            <a:off x="152400" y="4251325"/>
            <a:ext cx="3752850" cy="646113"/>
          </a:xfrm>
          <a:prstGeom prst="rect">
            <a:avLst/>
          </a:prstGeom>
          <a:noFill/>
          <a:ln w="76200">
            <a:noFill/>
            <a:miter lim="800000"/>
            <a:headEnd/>
            <a:tailEnd/>
          </a:ln>
        </p:spPr>
        <p:txBody>
          <a:bodyPr>
            <a:spAutoFit/>
          </a:bodyPr>
          <a:lstStyle/>
          <a:p>
            <a:pPr algn="ctr" rtl="1"/>
            <a:r>
              <a:rPr lang="ar-KW" altLang="en-US">
                <a:solidFill>
                  <a:srgbClr val="0070C0"/>
                </a:solidFill>
                <a:latin typeface="Times New Roman" pitchFamily="18" charset="0"/>
                <a:ea typeface="MS PGothic" pitchFamily="34" charset="-128"/>
                <a:cs typeface="Simplified Arabic" pitchFamily="18" charset="-78"/>
              </a:rPr>
              <a:t>د. هاني منصور المزيدي </a:t>
            </a:r>
          </a:p>
          <a:p>
            <a:pPr algn="ctr"/>
            <a:r>
              <a:rPr lang="ar-KW" altLang="en-US">
                <a:solidFill>
                  <a:srgbClr val="0070C0"/>
                </a:solidFill>
                <a:latin typeface="Times New Roman" pitchFamily="18" charset="0"/>
                <a:ea typeface="MS PGothic" pitchFamily="34" charset="-128"/>
                <a:cs typeface="Simplified Arabic" pitchFamily="18" charset="-78"/>
              </a:rPr>
              <a:t>مع الأخ أمجد محبوب في أستراليا سنة 1981</a:t>
            </a:r>
            <a:endParaRPr lang="en-US" altLang="en-US">
              <a:solidFill>
                <a:srgbClr val="0070C0"/>
              </a:solidFill>
              <a:latin typeface="Times New Roman" pitchFamily="18" charset="0"/>
              <a:ea typeface="MS PGothic" pitchFamily="34" charset="-128"/>
              <a:cs typeface="Simplified Arabic" pitchFamily="18" charset="-78"/>
            </a:endParaRPr>
          </a:p>
        </p:txBody>
      </p:sp>
      <p:sp>
        <p:nvSpPr>
          <p:cNvPr id="11" name="Rectangle 10"/>
          <p:cNvSpPr>
            <a:spLocks noChangeArrowheads="1"/>
          </p:cNvSpPr>
          <p:nvPr/>
        </p:nvSpPr>
        <p:spPr bwMode="auto">
          <a:xfrm>
            <a:off x="152400" y="5187950"/>
            <a:ext cx="3505200" cy="92392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defRPr/>
            </a:pPr>
            <a:r>
              <a:rPr lang="en-US" dirty="0">
                <a:solidFill>
                  <a:srgbClr val="0070C0"/>
                </a:solidFill>
                <a:latin typeface="Arial" pitchFamily="34" charset="0"/>
                <a:ea typeface="ＭＳ Ｐゴシック" pitchFamily="34" charset="-128"/>
                <a:cs typeface="+mj-cs"/>
              </a:rPr>
              <a:t>Dr. Hani </a:t>
            </a:r>
            <a:r>
              <a:rPr lang="en-US" dirty="0" err="1">
                <a:solidFill>
                  <a:srgbClr val="0070C0"/>
                </a:solidFill>
                <a:latin typeface="Arial" pitchFamily="34" charset="0"/>
                <a:ea typeface="ＭＳ Ｐゴシック" pitchFamily="34" charset="-128"/>
                <a:cs typeface="+mj-cs"/>
              </a:rPr>
              <a:t>Mansour</a:t>
            </a:r>
            <a:r>
              <a:rPr lang="en-US" dirty="0">
                <a:solidFill>
                  <a:srgbClr val="0070C0"/>
                </a:solidFill>
                <a:latin typeface="Arial" pitchFamily="34" charset="0"/>
                <a:ea typeface="ＭＳ Ｐゴシック" pitchFamily="34" charset="-128"/>
                <a:cs typeface="+mj-cs"/>
              </a:rPr>
              <a:t> Al-</a:t>
            </a:r>
            <a:r>
              <a:rPr lang="en-US" dirty="0" err="1">
                <a:solidFill>
                  <a:srgbClr val="0070C0"/>
                </a:solidFill>
                <a:latin typeface="Arial" pitchFamily="34" charset="0"/>
                <a:ea typeface="ＭＳ Ｐゴシック" pitchFamily="34" charset="-128"/>
                <a:cs typeface="+mj-cs"/>
              </a:rPr>
              <a:t>Mazeedi</a:t>
            </a:r>
            <a:endParaRPr lang="en-US" dirty="0">
              <a:solidFill>
                <a:srgbClr val="0070C0"/>
              </a:solidFill>
              <a:latin typeface="Arial" pitchFamily="34" charset="0"/>
              <a:ea typeface="ＭＳ Ｐゴシック" pitchFamily="34" charset="-128"/>
              <a:cs typeface="+mj-cs"/>
            </a:endParaRPr>
          </a:p>
          <a:p>
            <a:pPr algn="ctr">
              <a:defRPr/>
            </a:pPr>
            <a:r>
              <a:rPr lang="en-US" dirty="0">
                <a:solidFill>
                  <a:srgbClr val="0070C0"/>
                </a:solidFill>
                <a:latin typeface="Arial" pitchFamily="34" charset="0"/>
                <a:ea typeface="ＭＳ Ｐゴシック" pitchFamily="34" charset="-128"/>
                <a:cs typeface="+mj-cs"/>
              </a:rPr>
              <a:t>With brother </a:t>
            </a:r>
            <a:r>
              <a:rPr lang="en-US" dirty="0" err="1">
                <a:solidFill>
                  <a:srgbClr val="0070C0"/>
                </a:solidFill>
                <a:latin typeface="Arial" pitchFamily="34" charset="0"/>
                <a:ea typeface="ＭＳ Ｐゴシック" pitchFamily="34" charset="-128"/>
                <a:cs typeface="+mj-cs"/>
              </a:rPr>
              <a:t>Amjad</a:t>
            </a:r>
            <a:r>
              <a:rPr lang="en-US" dirty="0">
                <a:solidFill>
                  <a:srgbClr val="0070C0"/>
                </a:solidFill>
                <a:latin typeface="Arial" pitchFamily="34" charset="0"/>
                <a:ea typeface="ＭＳ Ｐゴシック" pitchFamily="34" charset="-128"/>
                <a:cs typeface="+mj-cs"/>
              </a:rPr>
              <a:t> </a:t>
            </a:r>
            <a:r>
              <a:rPr lang="en-US" dirty="0" err="1">
                <a:solidFill>
                  <a:srgbClr val="0070C0"/>
                </a:solidFill>
                <a:latin typeface="Arial" pitchFamily="34" charset="0"/>
                <a:ea typeface="ＭＳ Ｐゴシック" pitchFamily="34" charset="-128"/>
                <a:cs typeface="+mj-cs"/>
              </a:rPr>
              <a:t>Mahboob</a:t>
            </a:r>
            <a:r>
              <a:rPr lang="en-US" dirty="0">
                <a:solidFill>
                  <a:srgbClr val="0070C0"/>
                </a:solidFill>
                <a:latin typeface="Arial" pitchFamily="34" charset="0"/>
                <a:ea typeface="ＭＳ Ｐゴシック" pitchFamily="34" charset="-128"/>
                <a:cs typeface="+mj-cs"/>
              </a:rPr>
              <a:t> in Australia in 1981</a:t>
            </a:r>
          </a:p>
        </p:txBody>
      </p:sp>
      <p:sp>
        <p:nvSpPr>
          <p:cNvPr id="20488" name="Title 1"/>
          <p:cNvSpPr txBox="1">
            <a:spLocks/>
          </p:cNvSpPr>
          <p:nvPr/>
        </p:nvSpPr>
        <p:spPr bwMode="auto">
          <a:xfrm>
            <a:off x="-57150" y="82550"/>
            <a:ext cx="3810000" cy="762000"/>
          </a:xfrm>
          <a:prstGeom prst="rect">
            <a:avLst/>
          </a:prstGeom>
          <a:noFill/>
          <a:ln w="9525">
            <a:noFill/>
            <a:miter lim="800000"/>
            <a:headEnd/>
            <a:tailEnd/>
          </a:ln>
        </p:spPr>
        <p:txBody>
          <a:bodyPr/>
          <a:lstStyle/>
          <a:p>
            <a:pPr algn="ctr"/>
            <a:r>
              <a:rPr lang="ar-KW" altLang="en-US" sz="4400">
                <a:ea typeface="MS PGothic" pitchFamily="34" charset="-128"/>
              </a:rPr>
              <a:t>شكراً لاستماعكم</a:t>
            </a:r>
            <a:endParaRPr lang="en-US" altLang="en-US" sz="4400">
              <a:ea typeface="MS PGothic" pitchFamily="34" charset="-128"/>
            </a:endParaRPr>
          </a:p>
        </p:txBody>
      </p:sp>
      <p:sp>
        <p:nvSpPr>
          <p:cNvPr id="9" name="Rectangle 8"/>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alal Sciences Academy - Transparency.png"/>
          <p:cNvPicPr>
            <a:picLocks noChangeAspect="1"/>
          </p:cNvPicPr>
          <p:nvPr/>
        </p:nvPicPr>
        <p:blipFill>
          <a:blip r:embed="rId2" cstate="print"/>
          <a:stretch>
            <a:fillRect/>
          </a:stretch>
        </p:blipFill>
        <p:spPr>
          <a:xfrm>
            <a:off x="2122637" y="1164202"/>
            <a:ext cx="4752000" cy="1516890"/>
          </a:xfrm>
          <a:prstGeom prst="rect">
            <a:avLst/>
          </a:prstGeom>
        </p:spPr>
      </p:pic>
      <p:sp>
        <p:nvSpPr>
          <p:cNvPr id="8" name="TextBox 4"/>
          <p:cNvSpPr txBox="1"/>
          <p:nvPr/>
        </p:nvSpPr>
        <p:spPr>
          <a:xfrm>
            <a:off x="1622571" y="4220182"/>
            <a:ext cx="5898859"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dirty="0" smtClean="0"/>
              <a:t>www.HalalEA.com</a:t>
            </a:r>
          </a:p>
          <a:p>
            <a:pPr algn="ctr"/>
            <a:endParaRPr lang="en-IN" dirty="0" smtClean="0"/>
          </a:p>
          <a:p>
            <a:pPr algn="ctr"/>
            <a:r>
              <a:rPr lang="en-IN" dirty="0" smtClean="0"/>
              <a:t>Trademarks, icons, images belong to their respective owners.</a:t>
            </a:r>
            <a:endParaRPr lang="en-IN" dirty="0"/>
          </a:p>
        </p:txBody>
      </p:sp>
      <p:sp>
        <p:nvSpPr>
          <p:cNvPr id="9" name="TextBox 12"/>
          <p:cNvSpPr txBox="1"/>
          <p:nvPr/>
        </p:nvSpPr>
        <p:spPr>
          <a:xfrm>
            <a:off x="3408521" y="5432188"/>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39512"/>
            <a:ext cx="7772400" cy="3204000"/>
          </a:xfrm>
        </p:spPr>
        <p:txBody>
          <a:bodyPr>
            <a:normAutofit fontScale="90000"/>
          </a:bodyPr>
          <a:lstStyle/>
          <a:p>
            <a:pPr eaLnBrk="0" hangingPunct="0">
              <a:lnSpc>
                <a:spcPct val="150000"/>
              </a:lnSpc>
            </a:pPr>
            <a:r>
              <a:rPr lang="en-IN" sz="1800" dirty="0" smtClean="0"/>
              <a:t>" </a:t>
            </a:r>
            <a:r>
              <a:rPr lang="en-IN" sz="1800" i="1" dirty="0" smtClean="0"/>
              <a:t>In The Name of Allah</a:t>
            </a:r>
            <a:r>
              <a:rPr lang="en-IN" sz="1800" dirty="0" smtClean="0"/>
              <a:t>, The Most Beneficent, The Most Merciful"</a:t>
            </a:r>
            <a:r>
              <a:rPr lang="en-IN" dirty="0" smtClean="0"/>
              <a:t> </a:t>
            </a:r>
            <a:br>
              <a:rPr lang="en-IN" dirty="0" smtClean="0"/>
            </a:br>
            <a:r>
              <a:rPr lang="en-US" dirty="0" smtClean="0">
                <a:latin typeface="Century Gothic" pitchFamily="34" charset="0"/>
              </a:rPr>
              <a:t/>
            </a:r>
            <a:br>
              <a:rPr lang="en-US" dirty="0" smtClean="0">
                <a:latin typeface="Century Gothic" pitchFamily="34" charset="0"/>
              </a:rPr>
            </a:br>
            <a:r>
              <a:rPr lang="en-US" altLang="en-US" dirty="0" smtClean="0">
                <a:latin typeface="Century Gothic" pitchFamily="34" charset="0"/>
              </a:rPr>
              <a:t>Nucleus Working Group</a:t>
            </a:r>
            <a:br>
              <a:rPr lang="en-US" altLang="en-US" dirty="0" smtClean="0">
                <a:latin typeface="Century Gothic" pitchFamily="34" charset="0"/>
              </a:rPr>
            </a:br>
            <a:r>
              <a:rPr lang="en-US" altLang="en-US" dirty="0" smtClean="0">
                <a:latin typeface="Century Gothic" pitchFamily="34" charset="0"/>
              </a:rPr>
              <a:t>for Halal Research</a:t>
            </a:r>
            <a:br>
              <a:rPr lang="en-US" altLang="en-US" dirty="0" smtClean="0">
                <a:latin typeface="Century Gothic" pitchFamily="34" charset="0"/>
              </a:rPr>
            </a:br>
            <a:r>
              <a:rPr lang="en-US" altLang="en-US" dirty="0" smtClean="0">
                <a:latin typeface="Century Gothic" pitchFamily="34" charset="0"/>
              </a:rPr>
              <a:t/>
            </a:r>
            <a:br>
              <a:rPr lang="en-US" altLang="en-US" dirty="0" smtClean="0">
                <a:latin typeface="Century Gothic" pitchFamily="34" charset="0"/>
              </a:rPr>
            </a:br>
            <a:r>
              <a:rPr lang="en-US" altLang="en-US" sz="2200" dirty="0" smtClean="0">
                <a:latin typeface="Century Gothic" pitchFamily="34" charset="0"/>
              </a:rPr>
              <a:t>BY: Dr. Hani M. Al-Mazeedi</a:t>
            </a:r>
            <a:r>
              <a:rPr lang="en-US" altLang="en-US" dirty="0" smtClean="0">
                <a:latin typeface="Century Gothic" pitchFamily="34" charset="0"/>
              </a:rPr>
              <a:t/>
            </a:r>
            <a:br>
              <a:rPr lang="en-US" altLang="en-US" dirty="0" smtClean="0">
                <a:latin typeface="Century Gothic" pitchFamily="34" charset="0"/>
              </a:rPr>
            </a:br>
            <a:endParaRPr lang="en-IN" dirty="0">
              <a:latin typeface="Century Gothic"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066800"/>
            <a:ext cx="8229600" cy="2819400"/>
          </a:xfrm>
          <a:prstGeom prst="rect">
            <a:avLst/>
          </a:prstGeom>
          <a:ln/>
        </p:spPr>
        <p:style>
          <a:lnRef idx="2">
            <a:schemeClr val="dk1"/>
          </a:lnRef>
          <a:fillRef idx="1">
            <a:schemeClr val="lt1"/>
          </a:fillRef>
          <a:effectRef idx="0">
            <a:schemeClr val="dk1"/>
          </a:effectRef>
          <a:fontRef idx="minor">
            <a:schemeClr val="dk1"/>
          </a:fontRef>
        </p:style>
        <p:txBody>
          <a:bodyPr/>
          <a:lstStyle/>
          <a:p>
            <a:pPr algn="just">
              <a:lnSpc>
                <a:spcPct val="200000"/>
              </a:lnSpc>
              <a:defRPr/>
            </a:pPr>
            <a:r>
              <a:rPr lang="en-US" sz="2800" b="0" dirty="0"/>
              <a:t>This presentation gives a summary of what a Halal research group minimally should be consist of, and what are the priority of Halal R&amp;D projects.</a:t>
            </a:r>
          </a:p>
        </p:txBody>
      </p:sp>
      <p:sp>
        <p:nvSpPr>
          <p:cNvPr id="4" name="Rectangle 3"/>
          <p:cNvSpPr>
            <a:spLocks noChangeArrowheads="1"/>
          </p:cNvSpPr>
          <p:nvPr/>
        </p:nvSpPr>
        <p:spPr bwMode="auto">
          <a:xfrm>
            <a:off x="76200" y="152400"/>
            <a:ext cx="8915400" cy="684213"/>
          </a:xfrm>
          <a:prstGeom prst="rect">
            <a:avLst/>
          </a:prstGeom>
          <a:solidFill>
            <a:srgbClr val="00B050"/>
          </a:solidFill>
          <a:ln w="9525">
            <a:noFill/>
            <a:miter lim="800000"/>
            <a:headEnd/>
            <a:tailEnd/>
          </a:ln>
        </p:spPr>
        <p:txBody>
          <a:bodyPr>
            <a:spAutoFit/>
          </a:bodyPr>
          <a:lstStyle/>
          <a:p>
            <a:pPr algn="just">
              <a:lnSpc>
                <a:spcPct val="150000"/>
              </a:lnSpc>
              <a:spcBef>
                <a:spcPts val="600"/>
              </a:spcBef>
              <a:defRPr/>
            </a:pPr>
            <a:r>
              <a:rPr lang="en-US" sz="2800" dirty="0">
                <a:solidFill>
                  <a:schemeClr val="bg1"/>
                </a:solidFill>
                <a:latin typeface="+mn-lt"/>
                <a:cs typeface="Times New Roman" pitchFamily="18" charset="0"/>
              </a:rPr>
              <a:t>Scope</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7"/>
          <p:cNvSpPr txBox="1">
            <a:spLocks noChangeArrowheads="1"/>
          </p:cNvSpPr>
          <p:nvPr/>
        </p:nvSpPr>
        <p:spPr bwMode="auto">
          <a:xfrm>
            <a:off x="609600" y="1239838"/>
            <a:ext cx="8001000" cy="58420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defRPr/>
            </a:pPr>
            <a:r>
              <a:rPr lang="en-US" sz="3200" b="0" dirty="0">
                <a:solidFill>
                  <a:schemeClr val="tx1"/>
                </a:solidFill>
                <a:latin typeface="Times New Roman" pitchFamily="18" charset="0"/>
                <a:cs typeface="Times New Roman" pitchFamily="18" charset="0"/>
              </a:rPr>
              <a:t>1) Structure of the nucleus working group</a:t>
            </a:r>
          </a:p>
        </p:txBody>
      </p:sp>
      <p:sp>
        <p:nvSpPr>
          <p:cNvPr id="11" name="Rectangle 23"/>
          <p:cNvSpPr>
            <a:spLocks noChangeArrowheads="1"/>
          </p:cNvSpPr>
          <p:nvPr/>
        </p:nvSpPr>
        <p:spPr bwMode="auto">
          <a:xfrm>
            <a:off x="2514600" y="136525"/>
            <a:ext cx="3810000" cy="9048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lnSpc>
                <a:spcPct val="150000"/>
              </a:lnSpc>
              <a:defRPr/>
            </a:pPr>
            <a:r>
              <a:rPr lang="en-US" sz="4000" b="0">
                <a:latin typeface="Times New Roman" pitchFamily="18" charset="0"/>
                <a:cs typeface="Times New Roman" pitchFamily="18" charset="0"/>
              </a:rPr>
              <a:t>Content</a:t>
            </a:r>
          </a:p>
        </p:txBody>
      </p:sp>
      <p:sp>
        <p:nvSpPr>
          <p:cNvPr id="12" name="Text Box 17"/>
          <p:cNvSpPr txBox="1">
            <a:spLocks noChangeArrowheads="1"/>
          </p:cNvSpPr>
          <p:nvPr/>
        </p:nvSpPr>
        <p:spPr bwMode="auto">
          <a:xfrm>
            <a:off x="609600" y="2198688"/>
            <a:ext cx="8001000" cy="58578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defRPr/>
            </a:pPr>
            <a:r>
              <a:rPr lang="en-US" sz="3200" b="0" dirty="0">
                <a:solidFill>
                  <a:schemeClr val="tx1"/>
                </a:solidFill>
                <a:latin typeface="Calibri" pitchFamily="34" charset="0"/>
                <a:cs typeface="Calibri" pitchFamily="34" charset="0"/>
              </a:rPr>
              <a:t>2) R&amp;D priority of Halal projects</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5" autoUpdateAnimBg="0"/>
      <p:bldP spid="12"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11"/>
          <p:cNvSpPr>
            <a:spLocks noChangeArrowheads="1"/>
          </p:cNvSpPr>
          <p:nvPr/>
        </p:nvSpPr>
        <p:spPr bwMode="auto">
          <a:xfrm>
            <a:off x="76200" y="1676400"/>
            <a:ext cx="4800600" cy="523220"/>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n-US" sz="2800" b="0" dirty="0">
                <a:latin typeface="Calibri" pitchFamily="34" charset="0"/>
                <a:cs typeface="Calibri" pitchFamily="34" charset="0"/>
              </a:rPr>
              <a:t>A) Senior Scientists Group</a:t>
            </a:r>
          </a:p>
        </p:txBody>
      </p:sp>
      <p:sp>
        <p:nvSpPr>
          <p:cNvPr id="18" name="Rectangle 11"/>
          <p:cNvSpPr>
            <a:spLocks noChangeArrowheads="1"/>
          </p:cNvSpPr>
          <p:nvPr/>
        </p:nvSpPr>
        <p:spPr bwMode="auto">
          <a:xfrm>
            <a:off x="4953000" y="990600"/>
            <a:ext cx="4114800" cy="1815882"/>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marL="514350" indent="-514350" algn="just">
              <a:buFont typeface="Arial" charset="0"/>
              <a:buAutoNum type="arabicPeriod"/>
              <a:defRPr/>
            </a:pPr>
            <a:r>
              <a:rPr lang="en-US" sz="2800" b="0" dirty="0">
                <a:latin typeface="Calibri" pitchFamily="34" charset="0"/>
                <a:cs typeface="Calibri" pitchFamily="34" charset="0"/>
              </a:rPr>
              <a:t>Biochemist</a:t>
            </a:r>
          </a:p>
          <a:p>
            <a:pPr marL="514350" indent="-514350" algn="just">
              <a:buFont typeface="Arial" charset="0"/>
              <a:buAutoNum type="arabicPeriod"/>
              <a:defRPr/>
            </a:pPr>
            <a:r>
              <a:rPr lang="en-US" sz="2800" b="0" dirty="0">
                <a:latin typeface="Calibri" pitchFamily="34" charset="0"/>
                <a:cs typeface="Calibri" pitchFamily="34" charset="0"/>
              </a:rPr>
              <a:t>Molecular biologist</a:t>
            </a:r>
          </a:p>
          <a:p>
            <a:pPr marL="514350" indent="-514350" algn="just">
              <a:buFont typeface="Arial" charset="0"/>
              <a:buAutoNum type="arabicPeriod"/>
              <a:defRPr/>
            </a:pPr>
            <a:r>
              <a:rPr lang="en-US" sz="2800" b="0" dirty="0">
                <a:latin typeface="Calibri" pitchFamily="34" charset="0"/>
                <a:cs typeface="Calibri" pitchFamily="34" charset="0"/>
              </a:rPr>
              <a:t>Veterinarian</a:t>
            </a:r>
          </a:p>
          <a:p>
            <a:pPr marL="514350" indent="-514350" algn="just">
              <a:buFont typeface="Arial" charset="0"/>
              <a:buAutoNum type="arabicPeriod"/>
              <a:defRPr/>
            </a:pPr>
            <a:r>
              <a:rPr lang="en-US" sz="2800" b="0" dirty="0">
                <a:latin typeface="Calibri" pitchFamily="34" charset="0"/>
                <a:cs typeface="Calibri" pitchFamily="34" charset="0"/>
              </a:rPr>
              <a:t>Mufti</a:t>
            </a:r>
          </a:p>
        </p:txBody>
      </p:sp>
      <p:sp>
        <p:nvSpPr>
          <p:cNvPr id="11" name="Text Box 17"/>
          <p:cNvSpPr txBox="1">
            <a:spLocks noChangeArrowheads="1"/>
          </p:cNvSpPr>
          <p:nvPr/>
        </p:nvSpPr>
        <p:spPr bwMode="auto">
          <a:xfrm>
            <a:off x="76200" y="228600"/>
            <a:ext cx="8001000" cy="523220"/>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just">
              <a:defRPr/>
            </a:pPr>
            <a:r>
              <a:rPr lang="en-US" sz="2800" b="0" dirty="0">
                <a:solidFill>
                  <a:schemeClr val="tx1"/>
                </a:solidFill>
                <a:latin typeface="Calibri" pitchFamily="34" charset="0"/>
                <a:cs typeface="Calibri" pitchFamily="34" charset="0"/>
              </a:rPr>
              <a:t>Structure of the nucleus working group</a:t>
            </a:r>
          </a:p>
        </p:txBody>
      </p:sp>
      <p:sp>
        <p:nvSpPr>
          <p:cNvPr id="7" name="Rectangle 11"/>
          <p:cNvSpPr>
            <a:spLocks noChangeArrowheads="1"/>
          </p:cNvSpPr>
          <p:nvPr/>
        </p:nvSpPr>
        <p:spPr bwMode="auto">
          <a:xfrm>
            <a:off x="76200" y="4429780"/>
            <a:ext cx="4800600" cy="523220"/>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n-US" sz="2800" b="0" dirty="0">
                <a:latin typeface="Calibri" pitchFamily="34" charset="0"/>
                <a:cs typeface="Calibri" pitchFamily="34" charset="0"/>
              </a:rPr>
              <a:t>B) Supporting Groups</a:t>
            </a:r>
          </a:p>
        </p:txBody>
      </p:sp>
      <p:sp>
        <p:nvSpPr>
          <p:cNvPr id="8" name="Rectangle 11"/>
          <p:cNvSpPr>
            <a:spLocks noChangeArrowheads="1"/>
          </p:cNvSpPr>
          <p:nvPr/>
        </p:nvSpPr>
        <p:spPr bwMode="auto">
          <a:xfrm>
            <a:off x="4953000" y="3048000"/>
            <a:ext cx="4114800" cy="3539430"/>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marL="514350" indent="-514350" algn="just">
              <a:buFont typeface="+mj-lt"/>
              <a:buAutoNum type="arabicPeriod"/>
              <a:defRPr/>
            </a:pPr>
            <a:r>
              <a:rPr lang="en-US" sz="2800" b="0" dirty="0">
                <a:latin typeface="Calibri" pitchFamily="34" charset="0"/>
                <a:cs typeface="Calibri" pitchFamily="34" charset="0"/>
              </a:rPr>
              <a:t>Fund Raising</a:t>
            </a:r>
          </a:p>
          <a:p>
            <a:pPr marL="514350" indent="-514350" algn="just">
              <a:buFont typeface="+mj-lt"/>
              <a:buAutoNum type="arabicPeriod"/>
              <a:defRPr/>
            </a:pPr>
            <a:r>
              <a:rPr lang="en-US" sz="2800" b="0" dirty="0">
                <a:latin typeface="Calibri" pitchFamily="34" charset="0"/>
                <a:cs typeface="Calibri" pitchFamily="34" charset="0"/>
              </a:rPr>
              <a:t>Management</a:t>
            </a:r>
          </a:p>
          <a:p>
            <a:pPr marL="514350" indent="-514350" algn="just">
              <a:buFont typeface="+mj-lt"/>
              <a:buAutoNum type="arabicPeriod"/>
              <a:defRPr/>
            </a:pPr>
            <a:r>
              <a:rPr lang="en-US" sz="2800" b="0" dirty="0">
                <a:latin typeface="Calibri" pitchFamily="34" charset="0"/>
                <a:cs typeface="Calibri" pitchFamily="34" charset="0"/>
              </a:rPr>
              <a:t>Techno-economist</a:t>
            </a:r>
          </a:p>
          <a:p>
            <a:pPr marL="514350" indent="-514350" algn="just">
              <a:buFont typeface="+mj-lt"/>
              <a:buAutoNum type="arabicPeriod"/>
              <a:defRPr/>
            </a:pPr>
            <a:r>
              <a:rPr lang="en-US" sz="2800" b="0" dirty="0">
                <a:latin typeface="Calibri" pitchFamily="34" charset="0"/>
                <a:cs typeface="Calibri" pitchFamily="34" charset="0"/>
              </a:rPr>
              <a:t>Public  relation</a:t>
            </a:r>
          </a:p>
          <a:p>
            <a:pPr marL="514350" indent="-514350" algn="just">
              <a:buFont typeface="Arial" charset="0"/>
              <a:buAutoNum type="arabicPeriod"/>
              <a:defRPr/>
            </a:pPr>
            <a:r>
              <a:rPr lang="en-US" sz="2800" b="0" dirty="0">
                <a:latin typeface="Calibri" pitchFamily="34" charset="0"/>
                <a:cs typeface="Calibri" pitchFamily="34" charset="0"/>
              </a:rPr>
              <a:t>Laboratory Technicians</a:t>
            </a:r>
          </a:p>
          <a:p>
            <a:pPr marL="514350" indent="-514350" algn="just">
              <a:buFont typeface="Arial" charset="0"/>
              <a:buAutoNum type="arabicPeriod"/>
              <a:defRPr/>
            </a:pPr>
            <a:r>
              <a:rPr lang="en-US" sz="2800" b="0" dirty="0">
                <a:latin typeface="Calibri" pitchFamily="34" charset="0"/>
                <a:cs typeface="Calibri" pitchFamily="34" charset="0"/>
              </a:rPr>
              <a:t>Electrical Engineer</a:t>
            </a:r>
          </a:p>
          <a:p>
            <a:pPr marL="514350" indent="-514350" algn="just">
              <a:buFont typeface="Arial" charset="0"/>
              <a:buAutoNum type="arabicPeriod"/>
              <a:defRPr/>
            </a:pPr>
            <a:r>
              <a:rPr lang="en-US" sz="2800" b="0" dirty="0">
                <a:latin typeface="Calibri" pitchFamily="34" charset="0"/>
                <a:cs typeface="Calibri" pitchFamily="34" charset="0"/>
              </a:rPr>
              <a:t>Food technologist</a:t>
            </a:r>
          </a:p>
          <a:p>
            <a:pPr marL="514350" indent="-514350" algn="just">
              <a:buFont typeface="Arial" charset="0"/>
              <a:buAutoNum type="arabicPeriod"/>
              <a:defRPr/>
            </a:pPr>
            <a:r>
              <a:rPr lang="en-US" sz="2800" b="0" dirty="0">
                <a:latin typeface="Calibri" pitchFamily="34" charset="0"/>
                <a:cs typeface="Calibri" pitchFamily="34" charset="0"/>
              </a:rPr>
              <a:t>Pharmacologist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7"/>
          <p:cNvSpPr txBox="1">
            <a:spLocks noChangeArrowheads="1"/>
          </p:cNvSpPr>
          <p:nvPr/>
        </p:nvSpPr>
        <p:spPr bwMode="auto">
          <a:xfrm>
            <a:off x="76200" y="228600"/>
            <a:ext cx="8001000" cy="584775"/>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just">
              <a:defRPr/>
            </a:pPr>
            <a:r>
              <a:rPr lang="en-US" sz="3200" b="0" dirty="0">
                <a:solidFill>
                  <a:schemeClr val="tx1"/>
                </a:solidFill>
                <a:latin typeface="Calibri" pitchFamily="34" charset="0"/>
                <a:cs typeface="Calibri" pitchFamily="34" charset="0"/>
              </a:rPr>
              <a:t>Priority of R&amp;D Halal projects</a:t>
            </a:r>
          </a:p>
        </p:txBody>
      </p:sp>
      <p:sp>
        <p:nvSpPr>
          <p:cNvPr id="6" name="Rectangle 11"/>
          <p:cNvSpPr>
            <a:spLocks noChangeArrowheads="1"/>
          </p:cNvSpPr>
          <p:nvPr/>
        </p:nvSpPr>
        <p:spPr bwMode="auto">
          <a:xfrm>
            <a:off x="381000" y="10668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Animal welfare</a:t>
            </a:r>
          </a:p>
        </p:txBody>
      </p:sp>
      <p:sp>
        <p:nvSpPr>
          <p:cNvPr id="8" name="Rectangle 11"/>
          <p:cNvSpPr>
            <a:spLocks noChangeArrowheads="1"/>
          </p:cNvSpPr>
          <p:nvPr/>
        </p:nvSpPr>
        <p:spPr bwMode="auto">
          <a:xfrm>
            <a:off x="381000" y="18542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Pre and Post-stunning</a:t>
            </a:r>
          </a:p>
        </p:txBody>
      </p:sp>
      <p:sp>
        <p:nvSpPr>
          <p:cNvPr id="9" name="Rectangle 11"/>
          <p:cNvSpPr>
            <a:spLocks noChangeArrowheads="1"/>
          </p:cNvSpPr>
          <p:nvPr/>
        </p:nvSpPr>
        <p:spPr bwMode="auto">
          <a:xfrm>
            <a:off x="381000" y="2646402"/>
            <a:ext cx="7315200" cy="553998"/>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000" b="0" dirty="0">
                <a:solidFill>
                  <a:schemeClr val="bg1"/>
                </a:solidFill>
                <a:latin typeface="Times New Roman" pitchFamily="18" charset="0"/>
                <a:cs typeface="Times New Roman" pitchFamily="18" charset="0"/>
              </a:rPr>
              <a:t>Halal Analyses &amp; Halal reference laboratory</a:t>
            </a:r>
          </a:p>
        </p:txBody>
      </p:sp>
      <p:sp>
        <p:nvSpPr>
          <p:cNvPr id="10" name="Rectangle 11"/>
          <p:cNvSpPr>
            <a:spLocks noChangeArrowheads="1"/>
          </p:cNvSpPr>
          <p:nvPr/>
        </p:nvSpPr>
        <p:spPr bwMode="auto">
          <a:xfrm>
            <a:off x="381000" y="3377625"/>
            <a:ext cx="7315200" cy="584775"/>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Halal  academic and research centers</a:t>
            </a:r>
          </a:p>
        </p:txBody>
      </p:sp>
      <p:sp>
        <p:nvSpPr>
          <p:cNvPr id="11" name="Rectangle 11"/>
          <p:cNvSpPr>
            <a:spLocks noChangeArrowheads="1"/>
          </p:cNvSpPr>
          <p:nvPr/>
        </p:nvSpPr>
        <p:spPr bwMode="auto">
          <a:xfrm>
            <a:off x="381000" y="41910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Halal Ifta Committee</a:t>
            </a:r>
          </a:p>
        </p:txBody>
      </p:sp>
      <p:sp>
        <p:nvSpPr>
          <p:cNvPr id="12" name="Rectangle 11"/>
          <p:cNvSpPr>
            <a:spLocks noChangeArrowheads="1"/>
          </p:cNvSpPr>
          <p:nvPr/>
        </p:nvSpPr>
        <p:spPr bwMode="auto">
          <a:xfrm>
            <a:off x="381000" y="57404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Halal Awareness</a:t>
            </a:r>
          </a:p>
        </p:txBody>
      </p:sp>
      <p:sp>
        <p:nvSpPr>
          <p:cNvPr id="13" name="Rectangle 11"/>
          <p:cNvSpPr>
            <a:spLocks noChangeArrowheads="1"/>
          </p:cNvSpPr>
          <p:nvPr/>
        </p:nvSpPr>
        <p:spPr bwMode="auto">
          <a:xfrm>
            <a:off x="381000" y="49784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Managements &amp; Techno economic services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228600" y="1524000"/>
            <a:ext cx="8534400" cy="4032250"/>
          </a:xfrm>
          <a:prstGeom prst="rect">
            <a:avLst/>
          </a:prstGeom>
          <a:noFill/>
          <a:ln w="28575">
            <a:solidFill>
              <a:srgbClr val="00B0F0"/>
            </a:solidFill>
            <a:miter lim="800000"/>
            <a:headEnd/>
            <a:tailEnd/>
          </a:ln>
        </p:spPr>
        <p:txBody>
          <a:bodyPr>
            <a:spAutoFit/>
          </a:bodyPr>
          <a:lstStyle/>
          <a:p>
            <a:pPr algn="just">
              <a:lnSpc>
                <a:spcPct val="200000"/>
              </a:lnSpc>
            </a:pPr>
            <a:r>
              <a:rPr lang="en-US" altLang="en-US" sz="3200" b="0">
                <a:latin typeface="Times New Roman" pitchFamily="18" charset="0"/>
                <a:cs typeface="Times New Roman" pitchFamily="18" charset="0"/>
              </a:rPr>
              <a:t>Improvements must be introduced to the infrastructure of animal/bird </a:t>
            </a:r>
            <a:r>
              <a:rPr lang="en-US" altLang="en-US" sz="3200">
                <a:latin typeface="Times New Roman" pitchFamily="18" charset="0"/>
                <a:cs typeface="Times New Roman" pitchFamily="18" charset="0"/>
              </a:rPr>
              <a:t>transportation</a:t>
            </a:r>
            <a:r>
              <a:rPr lang="en-US" altLang="en-US" sz="3200" b="0">
                <a:latin typeface="Times New Roman" pitchFamily="18" charset="0"/>
                <a:cs typeface="Times New Roman" pitchFamily="18" charset="0"/>
              </a:rPr>
              <a:t>, </a:t>
            </a:r>
            <a:r>
              <a:rPr lang="en-US" altLang="en-US" sz="3200">
                <a:latin typeface="Times New Roman" pitchFamily="18" charset="0"/>
                <a:cs typeface="Times New Roman" pitchFamily="18" charset="0"/>
              </a:rPr>
              <a:t>handling</a:t>
            </a:r>
            <a:r>
              <a:rPr lang="en-US" altLang="en-US" sz="3200" b="0">
                <a:latin typeface="Times New Roman" pitchFamily="18" charset="0"/>
                <a:cs typeface="Times New Roman" pitchFamily="18" charset="0"/>
              </a:rPr>
              <a:t> and </a:t>
            </a:r>
            <a:r>
              <a:rPr lang="en-US" altLang="en-US" sz="3200">
                <a:latin typeface="Times New Roman" pitchFamily="18" charset="0"/>
                <a:cs typeface="Times New Roman" pitchFamily="18" charset="0"/>
              </a:rPr>
              <a:t>slaughterhouses</a:t>
            </a:r>
            <a:r>
              <a:rPr lang="en-US" altLang="en-US" sz="3200" b="0">
                <a:latin typeface="Times New Roman" pitchFamily="18" charset="0"/>
                <a:cs typeface="Times New Roman" pitchFamily="18" charset="0"/>
              </a:rPr>
              <a:t> to comply 100% with the Islamic guidelines.</a:t>
            </a:r>
          </a:p>
        </p:txBody>
      </p:sp>
      <p:sp>
        <p:nvSpPr>
          <p:cNvPr id="6" name="Rectangle 11"/>
          <p:cNvSpPr>
            <a:spLocks noChangeArrowheads="1"/>
          </p:cNvSpPr>
          <p:nvPr/>
        </p:nvSpPr>
        <p:spPr bwMode="auto">
          <a:xfrm>
            <a:off x="381000" y="5334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Animal welfare</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381000" y="1524000"/>
            <a:ext cx="8534400" cy="42703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lnSpc>
                <a:spcPct val="200000"/>
              </a:lnSpc>
              <a:defRPr/>
            </a:pPr>
            <a:r>
              <a:rPr lang="en-US" sz="2800" b="0" dirty="0">
                <a:latin typeface="Times New Roman" pitchFamily="18" charset="0"/>
                <a:cs typeface="Times New Roman" pitchFamily="18" charset="0"/>
              </a:rPr>
              <a:t>Published findings on stunning must be reviewed to investigate those claims that said: stunning is animal welfare. Also, to investigate their adverse health effect, the death biomarkers in the animal/bird to prove that animal was alive or died after stunning and before slaughtering. </a:t>
            </a:r>
          </a:p>
        </p:txBody>
      </p:sp>
      <p:sp>
        <p:nvSpPr>
          <p:cNvPr id="7172" name="Rectangle 11"/>
          <p:cNvSpPr>
            <a:spLocks noChangeArrowheads="1"/>
          </p:cNvSpPr>
          <p:nvPr/>
        </p:nvSpPr>
        <p:spPr bwMode="auto">
          <a:xfrm>
            <a:off x="381000" y="6381750"/>
            <a:ext cx="8534400" cy="400050"/>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2000" b="0" dirty="0">
                <a:latin typeface="Times New Roman" pitchFamily="18" charset="0"/>
                <a:cs typeface="Times New Roman" pitchFamily="18" charset="0"/>
              </a:rPr>
              <a:t>May require the involvement of an internationally recognized expert.</a:t>
            </a:r>
          </a:p>
        </p:txBody>
      </p:sp>
      <p:sp>
        <p:nvSpPr>
          <p:cNvPr id="6" name="Rectangle 11"/>
          <p:cNvSpPr>
            <a:spLocks noChangeArrowheads="1"/>
          </p:cNvSpPr>
          <p:nvPr/>
        </p:nvSpPr>
        <p:spPr bwMode="auto">
          <a:xfrm>
            <a:off x="381000" y="685800"/>
            <a:ext cx="7315200" cy="584200"/>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solidFill>
                  <a:schemeClr val="bg1"/>
                </a:solidFill>
                <a:latin typeface="Times New Roman" pitchFamily="18" charset="0"/>
                <a:cs typeface="Times New Roman" pitchFamily="18" charset="0"/>
              </a:rPr>
              <a:t>Pre and Post-stunning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457200" y="1143000"/>
            <a:ext cx="8534400" cy="5576888"/>
          </a:xfrm>
          <a:prstGeom prst="rect">
            <a:avLst/>
          </a:prstGeom>
          <a:ln>
            <a:solidFill>
              <a:schemeClr val="accent1"/>
            </a:solidFill>
            <a:headEnd/>
            <a:tailEnd/>
          </a:ln>
        </p:spPr>
        <p:style>
          <a:lnRef idx="2">
            <a:schemeClr val="dk1"/>
          </a:lnRef>
          <a:fillRef idx="1">
            <a:schemeClr val="lt1"/>
          </a:fillRef>
          <a:effectRef idx="0">
            <a:schemeClr val="dk1"/>
          </a:effectRef>
          <a:fontRef idx="minor">
            <a:schemeClr val="dk1"/>
          </a:fontRef>
        </p:style>
        <p:txBody>
          <a:bodyPr>
            <a:spAutoFit/>
          </a:bodyPr>
          <a:lstStyle/>
          <a:p>
            <a:pPr marL="360000" indent="-457200" algn="just">
              <a:lnSpc>
                <a:spcPct val="150000"/>
              </a:lnSpc>
              <a:buFont typeface="Arial" pitchFamily="34" charset="0"/>
              <a:buChar char="•"/>
              <a:defRPr/>
            </a:pPr>
            <a:r>
              <a:rPr lang="en-US" sz="2000" b="0" dirty="0">
                <a:latin typeface="Times New Roman" pitchFamily="18" charset="0"/>
                <a:cs typeface="Times New Roman" pitchFamily="18" charset="0"/>
              </a:rPr>
              <a:t>We have to develop capabilities in Halal analyses on food and non-food products using sophisticated laboratory equipment such as the use of:</a:t>
            </a:r>
          </a:p>
          <a:p>
            <a:pPr marL="360000" indent="-457200" algn="just">
              <a:lnSpc>
                <a:spcPct val="150000"/>
              </a:lnSpc>
              <a:buFont typeface="Arial" pitchFamily="34" charset="0"/>
              <a:buChar char="•"/>
              <a:defRPr/>
            </a:pPr>
            <a:r>
              <a:rPr lang="en-US" sz="2000" dirty="0">
                <a:solidFill>
                  <a:srgbClr val="FF0000"/>
                </a:solidFill>
                <a:latin typeface="Times New Roman" pitchFamily="18" charset="0"/>
              </a:rPr>
              <a:t>GC, GC-MS, FTIR, PCR, ELISA Test for the </a:t>
            </a:r>
            <a:r>
              <a:rPr lang="en-US" sz="2000" dirty="0">
                <a:solidFill>
                  <a:srgbClr val="000099"/>
                </a:solidFill>
                <a:latin typeface="Times New Roman" pitchFamily="18" charset="0"/>
              </a:rPr>
              <a:t>determination of Pork Fat, Lard &amp; Lard Derivatives</a:t>
            </a:r>
            <a:endParaRPr lang="en-US" sz="2000" dirty="0">
              <a:solidFill>
                <a:srgbClr val="FF0000"/>
              </a:solidFill>
              <a:latin typeface="Times New Roman" pitchFamily="18" charset="0"/>
            </a:endParaRPr>
          </a:p>
          <a:p>
            <a:pPr marL="360000" indent="-457200" algn="just">
              <a:lnSpc>
                <a:spcPct val="150000"/>
              </a:lnSpc>
              <a:buFont typeface="Arial" pitchFamily="34" charset="0"/>
              <a:buChar char="•"/>
              <a:defRPr/>
            </a:pPr>
            <a:r>
              <a:rPr lang="en-US" sz="2000" dirty="0">
                <a:solidFill>
                  <a:srgbClr val="FF0000"/>
                </a:solidFill>
                <a:latin typeface="Times New Roman" pitchFamily="18" charset="0"/>
              </a:rPr>
              <a:t>GC, GC-MS, FTIR for the </a:t>
            </a:r>
            <a:r>
              <a:rPr lang="en-US" sz="2000" dirty="0">
                <a:solidFill>
                  <a:srgbClr val="000099"/>
                </a:solidFill>
                <a:latin typeface="Times New Roman" pitchFamily="18" charset="0"/>
              </a:rPr>
              <a:t>detection of the presence of Alcohol</a:t>
            </a:r>
            <a:endParaRPr lang="en-US" sz="2000" dirty="0">
              <a:solidFill>
                <a:srgbClr val="FF0000"/>
              </a:solidFill>
              <a:latin typeface="Times New Roman" pitchFamily="18" charset="0"/>
            </a:endParaRPr>
          </a:p>
          <a:p>
            <a:pPr marL="360000" indent="-457200" algn="just">
              <a:lnSpc>
                <a:spcPct val="150000"/>
              </a:lnSpc>
              <a:buFont typeface="Arial" pitchFamily="34" charset="0"/>
              <a:buChar char="•"/>
              <a:defRPr/>
            </a:pPr>
            <a:r>
              <a:rPr lang="en-US" sz="2000" dirty="0">
                <a:solidFill>
                  <a:srgbClr val="FF0000"/>
                </a:solidFill>
                <a:latin typeface="Times New Roman" pitchFamily="18" charset="0"/>
              </a:rPr>
              <a:t>FTIR, PCR, ELISA Test </a:t>
            </a:r>
            <a:r>
              <a:rPr lang="en-US" sz="2000" dirty="0">
                <a:solidFill>
                  <a:srgbClr val="000099"/>
                </a:solidFill>
                <a:latin typeface="Times New Roman" pitchFamily="18" charset="0"/>
              </a:rPr>
              <a:t>for the characterization and comparison of Gelatin from Animal and plant based origin</a:t>
            </a:r>
            <a:endParaRPr lang="en-US" sz="2000" dirty="0">
              <a:solidFill>
                <a:srgbClr val="FF0000"/>
              </a:solidFill>
              <a:latin typeface="Times New Roman" pitchFamily="18" charset="0"/>
            </a:endParaRPr>
          </a:p>
          <a:p>
            <a:pPr marL="360000" indent="-457200" algn="just">
              <a:lnSpc>
                <a:spcPct val="150000"/>
              </a:lnSpc>
              <a:buFont typeface="Arial" pitchFamily="34" charset="0"/>
              <a:buChar char="•"/>
              <a:defRPr/>
            </a:pPr>
            <a:r>
              <a:rPr lang="en-US" sz="2000" dirty="0">
                <a:solidFill>
                  <a:srgbClr val="FF0000"/>
                </a:solidFill>
                <a:latin typeface="Times New Roman" pitchFamily="18" charset="0"/>
              </a:rPr>
              <a:t>Immunochemistry test, ELISA, </a:t>
            </a:r>
            <a:r>
              <a:rPr lang="en-US" sz="2000" dirty="0" err="1">
                <a:solidFill>
                  <a:srgbClr val="FF0000"/>
                </a:solidFill>
                <a:latin typeface="Times New Roman" pitchFamily="18" charset="0"/>
              </a:rPr>
              <a:t>Fluorimetry</a:t>
            </a:r>
            <a:r>
              <a:rPr lang="en-US" sz="2000" dirty="0">
                <a:solidFill>
                  <a:srgbClr val="FF0000"/>
                </a:solidFill>
                <a:latin typeface="Times New Roman" pitchFamily="18" charset="0"/>
              </a:rPr>
              <a:t> for </a:t>
            </a:r>
            <a:r>
              <a:rPr lang="en-US" sz="2000" dirty="0">
                <a:solidFill>
                  <a:srgbClr val="000099"/>
                </a:solidFill>
                <a:latin typeface="Times New Roman" pitchFamily="18" charset="0"/>
              </a:rPr>
              <a:t>protein expression to predict quality of Halal Meat </a:t>
            </a:r>
            <a:endParaRPr lang="en-US" sz="2000" dirty="0">
              <a:solidFill>
                <a:srgbClr val="FF0000"/>
              </a:solidFill>
              <a:latin typeface="Times New Roman" pitchFamily="18" charset="0"/>
            </a:endParaRPr>
          </a:p>
          <a:p>
            <a:pPr marL="360000" indent="-457200" algn="just">
              <a:lnSpc>
                <a:spcPct val="150000"/>
              </a:lnSpc>
              <a:buFont typeface="Arial" pitchFamily="34" charset="0"/>
              <a:buChar char="•"/>
              <a:defRPr/>
            </a:pPr>
            <a:r>
              <a:rPr lang="en-US" sz="2000" dirty="0">
                <a:solidFill>
                  <a:srgbClr val="FF0000"/>
                </a:solidFill>
                <a:latin typeface="Times New Roman" pitchFamily="18" charset="0"/>
              </a:rPr>
              <a:t>PCR, ELISA Test, FTIR, DNA test for the </a:t>
            </a:r>
            <a:r>
              <a:rPr lang="en-US" sz="2000" dirty="0">
                <a:solidFill>
                  <a:srgbClr val="000099"/>
                </a:solidFill>
                <a:latin typeface="Times New Roman" pitchFamily="18" charset="0"/>
              </a:rPr>
              <a:t>detection of Pig’s blood in processed &amp; raw products</a:t>
            </a:r>
            <a:endParaRPr lang="en-US" sz="2000" dirty="0">
              <a:solidFill>
                <a:srgbClr val="FF0000"/>
              </a:solidFill>
              <a:latin typeface="Times New Roman" pitchFamily="18" charset="0"/>
            </a:endParaRPr>
          </a:p>
          <a:p>
            <a:pPr marL="360000" indent="-457200" algn="just">
              <a:lnSpc>
                <a:spcPct val="150000"/>
              </a:lnSpc>
              <a:buFont typeface="Arial" pitchFamily="34" charset="0"/>
              <a:buChar char="•"/>
              <a:defRPr/>
            </a:pPr>
            <a:r>
              <a:rPr lang="en-US" sz="2000" dirty="0">
                <a:solidFill>
                  <a:srgbClr val="FF0000"/>
                </a:solidFill>
                <a:latin typeface="Times New Roman" pitchFamily="18" charset="0"/>
              </a:rPr>
              <a:t>GC-MS for </a:t>
            </a:r>
            <a:r>
              <a:rPr lang="en-US" sz="2000" dirty="0">
                <a:solidFill>
                  <a:srgbClr val="000099"/>
                </a:solidFill>
                <a:latin typeface="Times New Roman" pitchFamily="18" charset="0"/>
              </a:rPr>
              <a:t>fatty acid profiling of meat products </a:t>
            </a:r>
            <a:endParaRPr lang="en-US" sz="2000" b="0" dirty="0">
              <a:latin typeface="Times New Roman" pitchFamily="18" charset="0"/>
              <a:cs typeface="Times New Roman" pitchFamily="18" charset="0"/>
            </a:endParaRPr>
          </a:p>
        </p:txBody>
      </p:sp>
      <p:sp>
        <p:nvSpPr>
          <p:cNvPr id="6" name="Rectangle 11"/>
          <p:cNvSpPr>
            <a:spLocks noChangeArrowheads="1"/>
          </p:cNvSpPr>
          <p:nvPr/>
        </p:nvSpPr>
        <p:spPr bwMode="auto">
          <a:xfrm>
            <a:off x="381000" y="304800"/>
            <a:ext cx="7315200" cy="553998"/>
          </a:xfrm>
          <a:prstGeom prst="rect">
            <a:avLst/>
          </a:prstGeom>
          <a:solidFill>
            <a:srgbClr val="00206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000" b="0" dirty="0">
                <a:solidFill>
                  <a:schemeClr val="bg1"/>
                </a:solidFill>
                <a:latin typeface="Times New Roman" pitchFamily="18" charset="0"/>
                <a:cs typeface="Times New Roman" pitchFamily="18" charset="0"/>
              </a:rPr>
              <a:t>Halal Analyses &amp; Halal reference laboratory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811</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 In The Name of Allah, The Most Beneficent, The Most Merciful"   Nucleus Working Group for Halal Research  BY: Dr. Hani M. Al-Mazeedi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18</cp:revision>
  <dcterms:created xsi:type="dcterms:W3CDTF">2018-03-23T13:26:30Z</dcterms:created>
  <dcterms:modified xsi:type="dcterms:W3CDTF">2019-07-03T12:22:47Z</dcterms:modified>
</cp:coreProperties>
</file>